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3"/>
  </p:notesMasterIdLst>
  <p:sldIdLst>
    <p:sldId id="256" r:id="rId2"/>
    <p:sldId id="257" r:id="rId3"/>
    <p:sldId id="330" r:id="rId4"/>
    <p:sldId id="258" r:id="rId5"/>
    <p:sldId id="259" r:id="rId6"/>
    <p:sldId id="262" r:id="rId7"/>
    <p:sldId id="302" r:id="rId8"/>
    <p:sldId id="303" r:id="rId9"/>
    <p:sldId id="304" r:id="rId10"/>
    <p:sldId id="305" r:id="rId11"/>
    <p:sldId id="306" r:id="rId12"/>
    <p:sldId id="307" r:id="rId13"/>
    <p:sldId id="270" r:id="rId14"/>
    <p:sldId id="264" r:id="rId15"/>
    <p:sldId id="261" r:id="rId16"/>
    <p:sldId id="308" r:id="rId17"/>
    <p:sldId id="309" r:id="rId18"/>
    <p:sldId id="316" r:id="rId19"/>
    <p:sldId id="265" r:id="rId20"/>
    <p:sldId id="311" r:id="rId21"/>
    <p:sldId id="296" r:id="rId22"/>
    <p:sldId id="329" r:id="rId23"/>
    <p:sldId id="266" r:id="rId24"/>
    <p:sldId id="292" r:id="rId25"/>
    <p:sldId id="299" r:id="rId26"/>
    <p:sldId id="312" r:id="rId27"/>
    <p:sldId id="267" r:id="rId28"/>
    <p:sldId id="317" r:id="rId29"/>
    <p:sldId id="290" r:id="rId30"/>
    <p:sldId id="319" r:id="rId31"/>
    <p:sldId id="314" r:id="rId32"/>
    <p:sldId id="263" r:id="rId33"/>
    <p:sldId id="320" r:id="rId34"/>
    <p:sldId id="268" r:id="rId35"/>
    <p:sldId id="328" r:id="rId36"/>
    <p:sldId id="318" r:id="rId37"/>
    <p:sldId id="321" r:id="rId38"/>
    <p:sldId id="325" r:id="rId39"/>
    <p:sldId id="327" r:id="rId40"/>
    <p:sldId id="313" r:id="rId41"/>
    <p:sldId id="269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7B83B2-3592-478D-8C0E-A07D6BD0D53C}" v="6" dt="2018-06-23T15:02:36.540"/>
    <p1510:client id="{C25CE592-2BF9-46F7-87E2-17A168DE1E53}" v="2082" dt="2018-06-20T12:39:23.2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79" autoAdjust="0"/>
    <p:restoredTop sz="74216" autoAdjust="0"/>
  </p:normalViewPr>
  <p:slideViewPr>
    <p:cSldViewPr snapToGrid="0">
      <p:cViewPr varScale="1">
        <p:scale>
          <a:sx n="58" d="100"/>
          <a:sy n="58" d="100"/>
        </p:scale>
        <p:origin x="33" y="1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5/10/relationships/revisionInfo" Target="revisionInfo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jpeg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07A41-82AA-4923-932D-A1D95C8F507E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5ABA6-4D15-41D8-8914-EDE09F763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05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1-29wyvvLJA?utm_source=unsplash&amp;utm_medium=referral&amp;utm_content=creditCopyTex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roadmap?utm_source=unsplash&amp;utm_medium=referral&amp;utm_content=creditCopyText" TargetMode="Externa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this to be fun and valuable. </a:t>
            </a:r>
          </a:p>
          <a:p>
            <a:r>
              <a:rPr lang="en-US" dirty="0"/>
              <a:t>… don’t need to hear myself talk the whole time.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220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is Money,</a:t>
            </a:r>
            <a:r>
              <a:rPr lang="en-US" baseline="0" dirty="0"/>
              <a:t> page 16</a:t>
            </a:r>
          </a:p>
          <a:p>
            <a:endParaRPr lang="en-US" dirty="0"/>
          </a:p>
          <a:p>
            <a:r>
              <a:rPr lang="en-US" dirty="0"/>
              <a:t>Any break in flow is bad news.</a:t>
            </a:r>
            <a:r>
              <a:rPr lang="en-US" baseline="0" dirty="0"/>
              <a:t> </a:t>
            </a:r>
          </a:p>
          <a:p>
            <a:endParaRPr lang="en-US" baseline="0" dirty="0"/>
          </a:p>
          <a:p>
            <a:r>
              <a:rPr lang="en-US" baseline="0" dirty="0"/>
              <a:t>These are based on a study from the 90’s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326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is Money,</a:t>
            </a:r>
            <a:r>
              <a:rPr lang="en-US" baseline="0" dirty="0"/>
              <a:t> page 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0810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Individual performance – </a:t>
            </a:r>
            <a:r>
              <a:rPr lang="en-US" dirty="0" err="1"/>
              <a:t>Miniprofiler</a:t>
            </a:r>
            <a:r>
              <a:rPr lang="en-US" dirty="0"/>
              <a:t>, </a:t>
            </a:r>
            <a:r>
              <a:rPr lang="en-US" dirty="0" err="1"/>
              <a:t>Stackify</a:t>
            </a:r>
            <a:r>
              <a:rPr lang="en-US" dirty="0"/>
              <a:t> Prefix, Google Chrome Tools</a:t>
            </a:r>
          </a:p>
          <a:p>
            <a:r>
              <a:rPr lang="en-US" dirty="0"/>
              <a:t>-- Shell out to </a:t>
            </a:r>
            <a:r>
              <a:rPr lang="en-US" dirty="0" err="1"/>
              <a:t>Miniprofiler</a:t>
            </a:r>
            <a:r>
              <a:rPr lang="en-US" dirty="0"/>
              <a:t> | About page, customers page</a:t>
            </a:r>
          </a:p>
          <a:p>
            <a:endParaRPr lang="en-US" dirty="0"/>
          </a:p>
          <a:p>
            <a:r>
              <a:rPr lang="en-US" dirty="0"/>
              <a:t>Aggregate performance – Application Insights, other APM tools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15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sure to use realistic test data</a:t>
            </a:r>
          </a:p>
          <a:p>
            <a:r>
              <a:rPr lang="en-US" dirty="0"/>
              <a:t>If you need help, check out </a:t>
            </a:r>
            <a:r>
              <a:rPr lang="en-US" dirty="0" err="1"/>
              <a:t>Bogus.Net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9518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Photo:</a:t>
            </a:r>
          </a:p>
          <a:p>
            <a:r>
              <a:rPr lang="en-US" dirty="0"/>
              <a:t>https://unsplash.com/@jwimmerli?utm_medium=referral&amp;utm_campaign=photographer-credit&amp;utm_content=creditBadge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586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have anything that takes more than a second, async it. Shoot off the request and ping the user when it comes back. You see this all the time in the wild with order processing. </a:t>
            </a:r>
          </a:p>
          <a:p>
            <a:endParaRPr lang="en-US" dirty="0"/>
          </a:p>
          <a:p>
            <a:r>
              <a:rPr lang="en-US" dirty="0"/>
              <a:t>Service buses and messaging queues work wonders here</a:t>
            </a:r>
          </a:p>
          <a:p>
            <a:endParaRPr lang="en-US" dirty="0"/>
          </a:p>
          <a:p>
            <a:r>
              <a:rPr lang="en-US" dirty="0"/>
              <a:t>The goal is to get control back to the user.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2891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spinners and progress bars for</a:t>
            </a:r>
            <a:r>
              <a:rPr lang="en-US" baseline="0" dirty="0"/>
              <a:t> long running operations</a:t>
            </a:r>
          </a:p>
          <a:p>
            <a:r>
              <a:rPr lang="en-US" baseline="0" dirty="0"/>
              <a:t>The key is immediate response to the user</a:t>
            </a:r>
          </a:p>
          <a:p>
            <a:endParaRPr lang="en-US" baseline="0" dirty="0"/>
          </a:p>
          <a:p>
            <a:r>
              <a:rPr lang="en-US" baseline="0" dirty="0"/>
              <a:t>Don’t block the user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974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Photo:</a:t>
            </a:r>
          </a:p>
          <a:p>
            <a:r>
              <a:rPr lang="en-US" dirty="0"/>
              <a:t>https://unsplash.com/@jwimmerli?utm_medium=referral&amp;utm_campaign=photographer-credit&amp;utm_content=creditBadge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6637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Reduce the number of assets your app pipes</a:t>
            </a:r>
            <a:r>
              <a:rPr lang="en-US" baseline="0" dirty="0"/>
              <a:t> down</a:t>
            </a:r>
          </a:p>
          <a:p>
            <a:r>
              <a:rPr lang="en-US" dirty="0"/>
              <a:t>https://visualstudiogallery.msdn.microsoft.com/9ec27da7-e24b-4d56-8064-fd7e88ac1c40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200" dirty="0"/>
              <a:t>Why?</a:t>
            </a:r>
          </a:p>
          <a:p>
            <a:endParaRPr lang="en-US" sz="1200" dirty="0"/>
          </a:p>
          <a:p>
            <a:r>
              <a:rPr lang="en-US" sz="1200" dirty="0"/>
              <a:t>Reduce file size</a:t>
            </a:r>
          </a:p>
          <a:p>
            <a:r>
              <a:rPr lang="en-US" sz="1200" dirty="0"/>
              <a:t>Reduce the number of requests</a:t>
            </a:r>
          </a:p>
          <a:p>
            <a:r>
              <a:rPr lang="en-US" sz="1200" dirty="0"/>
              <a:t>Easier to Cache</a:t>
            </a:r>
          </a:p>
          <a:p>
            <a:endParaRPr lang="en-US" sz="1200" dirty="0"/>
          </a:p>
          <a:p>
            <a:r>
              <a:rPr lang="en-US" sz="1200" dirty="0"/>
              <a:t>How? </a:t>
            </a:r>
          </a:p>
          <a:p>
            <a:r>
              <a:rPr lang="en-US" sz="1200" dirty="0"/>
              <a:t>If SPA Framework, use webpack or the CLI</a:t>
            </a:r>
          </a:p>
          <a:p>
            <a:r>
              <a:rPr lang="en-US" sz="1200" dirty="0"/>
              <a:t>If a basic MVC app, use the built in bundle config (comes with the template)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8034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Reduce the number of assets your app pipes</a:t>
            </a:r>
            <a:r>
              <a:rPr lang="en-US" baseline="0" dirty="0"/>
              <a:t> down</a:t>
            </a:r>
          </a:p>
          <a:p>
            <a:r>
              <a:rPr lang="en-US" dirty="0"/>
              <a:t>https://visualstudiogallery.msdn.microsoft.com/9ec27da7-e24b-4d56-8064-fd7e88ac1c40</a:t>
            </a:r>
          </a:p>
          <a:p>
            <a:endParaRPr lang="en-US" dirty="0"/>
          </a:p>
          <a:p>
            <a:r>
              <a:rPr lang="en-US" dirty="0"/>
              <a:t>Image shrinking:</a:t>
            </a:r>
            <a:r>
              <a:rPr lang="en-US" baseline="0" dirty="0"/>
              <a:t> </a:t>
            </a:r>
            <a:endParaRPr lang="en-US" dirty="0"/>
          </a:p>
          <a:p>
            <a:r>
              <a:rPr lang="en-US" dirty="0"/>
              <a:t>https://tinyjpg.com/</a:t>
            </a:r>
          </a:p>
          <a:p>
            <a:endParaRPr lang="en-US" dirty="0"/>
          </a:p>
          <a:p>
            <a:r>
              <a:rPr lang="en-US" dirty="0"/>
              <a:t>Turn Down the Quality</a:t>
            </a:r>
            <a:r>
              <a:rPr lang="en-US" baseline="0" dirty="0"/>
              <a:t> on your JPEGS: </a:t>
            </a:r>
          </a:p>
          <a:p>
            <a:r>
              <a:rPr lang="en-US" baseline="0" dirty="0"/>
              <a:t>60-70 will probably look OK</a:t>
            </a:r>
            <a:endParaRPr lang="en-US" dirty="0"/>
          </a:p>
          <a:p>
            <a:endParaRPr lang="en-US" dirty="0"/>
          </a:p>
          <a:p>
            <a:r>
              <a:rPr lang="en-US" dirty="0"/>
              <a:t>Sprite Generator:</a:t>
            </a:r>
          </a:p>
          <a:p>
            <a:r>
              <a:rPr lang="en-US" dirty="0"/>
              <a:t>http://css.spritegen.com/</a:t>
            </a:r>
          </a:p>
          <a:p>
            <a:endParaRPr lang="en-US" dirty="0"/>
          </a:p>
          <a:p>
            <a:r>
              <a:rPr lang="en-US" dirty="0"/>
              <a:t>Icon font generator: </a:t>
            </a:r>
          </a:p>
          <a:p>
            <a:r>
              <a:rPr lang="en-US" dirty="0"/>
              <a:t>https://icomoon.io/app/#/select</a:t>
            </a:r>
          </a:p>
          <a:p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124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Perf Improvement has been a part of every project I’ve been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Lots of painful lessons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If we were more proactive about it, we’d have an easier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2567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a CDN to host your static assets. </a:t>
            </a:r>
          </a:p>
          <a:p>
            <a:r>
              <a:rPr lang="en-US" dirty="0"/>
              <a:t>Azure is really easy to setup. You can front a blob store with a CDN in about ten minutes. </a:t>
            </a:r>
          </a:p>
          <a:p>
            <a:endParaRPr lang="en-US" dirty="0"/>
          </a:p>
          <a:p>
            <a:r>
              <a:rPr lang="en-US" dirty="0"/>
              <a:t>Make sure you have a fallback.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0987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Photo:</a:t>
            </a:r>
          </a:p>
          <a:p>
            <a:r>
              <a:rPr lang="en-US" dirty="0"/>
              <a:t>https://unsplash.com/@jwimmerli?utm_medium=referral&amp;utm_campaign=photographer-credit&amp;utm_content=creditBadge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3499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did a similar talk a few years ago using regular .NET, saying that core was faster</a:t>
            </a:r>
          </a:p>
          <a:p>
            <a:r>
              <a:rPr lang="en-US" dirty="0"/>
              <a:t>Not only is the .NET framework faster, </a:t>
            </a:r>
          </a:p>
          <a:p>
            <a:r>
              <a:rPr lang="en-US" dirty="0"/>
              <a:t>ASP.NET MVC Core incorporates many things you’d have to do manually into it’s pipeline. </a:t>
            </a:r>
          </a:p>
          <a:p>
            <a:pPr marL="171450" indent="-171450">
              <a:buFontTx/>
              <a:buChar char="-"/>
            </a:pPr>
            <a:r>
              <a:rPr lang="en-US" dirty="0"/>
              <a:t>Response compression is an example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48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Excessive production logging is a “career limiting move”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369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 Response Caching can be done per method or you can add middleware that does it on all requests</a:t>
            </a:r>
          </a:p>
          <a:p>
            <a:endParaRPr lang="en-US" dirty="0"/>
          </a:p>
          <a:p>
            <a:r>
              <a:rPr lang="en-US" dirty="0"/>
              <a:t>Sets up the Cache-Control header</a:t>
            </a:r>
          </a:p>
          <a:p>
            <a:endParaRPr lang="en-US" dirty="0"/>
          </a:p>
          <a:p>
            <a:r>
              <a:rPr lang="en-US" dirty="0"/>
              <a:t>This one can get tricky. I usually spent more time removing this from items than adding it, but it can reduce load. </a:t>
            </a:r>
          </a:p>
          <a:p>
            <a:endParaRPr lang="en-US" dirty="0"/>
          </a:p>
          <a:p>
            <a:r>
              <a:rPr lang="en-US" dirty="0"/>
              <a:t>Don’t cache authentication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25282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cache unchanging parts of the screen using the cache tag helper</a:t>
            </a:r>
          </a:p>
          <a:p>
            <a:r>
              <a:rPr lang="en-US" dirty="0"/>
              <a:t>*honestly, never used this, but it exists</a:t>
            </a:r>
          </a:p>
          <a:p>
            <a:r>
              <a:rPr lang="en-US" dirty="0"/>
              <a:t>Good for unchanging content like </a:t>
            </a:r>
            <a:r>
              <a:rPr lang="en-US" dirty="0" err="1"/>
              <a:t>navs</a:t>
            </a:r>
            <a:endParaRPr lang="en-US" dirty="0"/>
          </a:p>
          <a:p>
            <a:r>
              <a:rPr lang="en-US" dirty="0"/>
              <a:t>----</a:t>
            </a:r>
          </a:p>
          <a:p>
            <a:r>
              <a:rPr lang="en-US" dirty="0"/>
              <a:t>Uses memory caching behind the scenes, but you can also use a distributed cache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5248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want to make sure all of your requests are </a:t>
            </a:r>
            <a:r>
              <a:rPr lang="en-US" dirty="0" err="1"/>
              <a:t>gzipped</a:t>
            </a:r>
            <a:r>
              <a:rPr lang="en-US" dirty="0"/>
              <a:t>. This will save you a ton of bandwidth.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21kb vs 7.3kb for a JSON request with 100 customers</a:t>
            </a:r>
          </a:p>
          <a:p>
            <a:endParaRPr lang="en-US" dirty="0"/>
          </a:p>
          <a:p>
            <a:r>
              <a:rPr lang="en-US" dirty="0"/>
              <a:t>Most of the time this is handled by IIS, but if you aren’t using it there</a:t>
            </a:r>
          </a:p>
          <a:p>
            <a:r>
              <a:rPr lang="en-US" dirty="0"/>
              <a:t>you can enable the response compression middleware</a:t>
            </a:r>
          </a:p>
          <a:p>
            <a:endParaRPr lang="en-US" dirty="0"/>
          </a:p>
          <a:p>
            <a:r>
              <a:rPr lang="en-US" dirty="0"/>
              <a:t>You used to have to do this manually… now it’s built in. 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Responses not natively compressed typically include: CSS, JavaScript, HTML, XML, and JSON.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Defaults in the middleware: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text/plain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text/html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application/xml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text/xml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application/json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text/json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4576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send unnecessary junk up to the client. </a:t>
            </a:r>
          </a:p>
          <a:p>
            <a:r>
              <a:rPr lang="en-US" dirty="0"/>
              <a:t>It weighs down your requests and can also result in weird serialization issues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Shopping cart serialization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9940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Photo:</a:t>
            </a:r>
          </a:p>
          <a:p>
            <a:r>
              <a:rPr lang="en-US" dirty="0"/>
              <a:t>https://unsplash.com/@jwimmerli?utm_medium=referral&amp;utm_campaign=photographer-credit&amp;utm_content=creditBadge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092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Entity Framework is the default, but Dapper is really nice.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201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Andrew Neel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  <a:p>
            <a:r>
              <a:rPr lang="en-US" dirty="0"/>
              <a:t>- we’re not going to talk about servers or hardcore database tuning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191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your data caching on a single layer. </a:t>
            </a:r>
          </a:p>
          <a:p>
            <a:r>
              <a:rPr lang="en-US" dirty="0"/>
              <a:t>Caching adds complexity, so be mindful in what you cache and how long it’s cached for</a:t>
            </a:r>
          </a:p>
          <a:p>
            <a:endParaRPr lang="en-US" dirty="0"/>
          </a:p>
          <a:p>
            <a:r>
              <a:rPr lang="en-US" dirty="0"/>
              <a:t>.NET Core supports several mechanisms</a:t>
            </a:r>
          </a:p>
          <a:p>
            <a:pPr marL="171450" indent="-171450">
              <a:buFontTx/>
              <a:buChar char="-"/>
            </a:pPr>
            <a:r>
              <a:rPr lang="en-US" dirty="0"/>
              <a:t>Memory caching, not great for large farms</a:t>
            </a:r>
          </a:p>
          <a:p>
            <a:pPr marL="171450" indent="-171450">
              <a:buFontTx/>
              <a:buChar char="-"/>
            </a:pPr>
            <a:r>
              <a:rPr lang="en-US" dirty="0"/>
              <a:t>Distributed caching, I recommend REDIS over other mechanisms</a:t>
            </a:r>
          </a:p>
          <a:p>
            <a:pPr marL="171450" indent="-171450">
              <a:buFontTx/>
              <a:buChar char="-"/>
            </a:pPr>
            <a:r>
              <a:rPr lang="en-US" dirty="0"/>
              <a:t>Abstract your cache so you can swap it out as you grow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8329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EF is better, but a handful </a:t>
            </a:r>
          </a:p>
          <a:p>
            <a:endParaRPr lang="en-US" dirty="0"/>
          </a:p>
          <a:p>
            <a:r>
              <a:rPr lang="en-US" dirty="0"/>
              <a:t>In EF, you don’t execute the query until you enumerate the array. </a:t>
            </a:r>
          </a:p>
          <a:p>
            <a:r>
              <a:rPr lang="en-US" dirty="0"/>
              <a:t>This usually means “</a:t>
            </a:r>
            <a:r>
              <a:rPr lang="en-US" dirty="0" err="1"/>
              <a:t>toList</a:t>
            </a:r>
            <a:r>
              <a:rPr lang="en-US" dirty="0"/>
              <a:t>()”-</a:t>
            </a:r>
            <a:r>
              <a:rPr lang="en-US" dirty="0" err="1"/>
              <a:t>ing</a:t>
            </a:r>
            <a:r>
              <a:rPr lang="en-US" dirty="0"/>
              <a:t> it. </a:t>
            </a:r>
          </a:p>
          <a:p>
            <a:r>
              <a:rPr lang="en-US" dirty="0"/>
              <a:t>Sometimes, it’s faster to do some of that processing in .NET.</a:t>
            </a:r>
          </a:p>
          <a:p>
            <a:r>
              <a:rPr lang="en-US" dirty="0"/>
              <a:t>of includes can produce some gnarly queries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8335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summon a crap-ton of unneeded data with your requests. </a:t>
            </a:r>
          </a:p>
          <a:p>
            <a:pPr marL="171450" indent="-171450">
              <a:buFontTx/>
              <a:buChar char="-"/>
            </a:pPr>
            <a:r>
              <a:rPr lang="en-US" dirty="0"/>
              <a:t>Example where they pull huge transactional entities out of the database 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This is why you </a:t>
            </a:r>
            <a:r>
              <a:rPr lang="en-US" dirty="0" err="1"/>
              <a:t>miniprofiler</a:t>
            </a:r>
            <a:r>
              <a:rPr lang="en-US" dirty="0"/>
              <a:t> </a:t>
            </a:r>
          </a:p>
          <a:p>
            <a:pPr marL="0" indent="0">
              <a:buFontTx/>
              <a:buNone/>
            </a:pPr>
            <a:r>
              <a:rPr lang="en-US" dirty="0"/>
              <a:t>Example: Tons and tons of data being called by someone. To power a half dozen fields.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Exceptions – if you’re using a caching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6106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Be proactive – make perf a first class citizen</a:t>
            </a:r>
          </a:p>
          <a:p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Measure everything – learn how to measure your flows</a:t>
            </a:r>
          </a:p>
          <a:p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Be conscious – of what you’re sending to the client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Photo:</a:t>
            </a:r>
          </a:p>
          <a:p>
            <a:r>
              <a:rPr lang="en-US" dirty="0"/>
              <a:t>https://unsplash.com/@jwimmerli?utm_medium=referral&amp;utm_campaign=photographer-credit&amp;utm_content=creditBadge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21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Photo:</a:t>
            </a:r>
          </a:p>
          <a:p>
            <a:r>
              <a:rPr lang="en-US" dirty="0"/>
              <a:t>https://unsplash.com/@jwimmerli?utm_medium=referral&amp;utm_campaign=photographer-credit&amp;utm_content=creditBadge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3651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we need to be fast for “lazy entitled millennials” ?</a:t>
            </a:r>
          </a:p>
          <a:p>
            <a:r>
              <a:rPr lang="en-US" dirty="0"/>
              <a:t>No! There are lots of reasons for</a:t>
            </a:r>
            <a:r>
              <a:rPr lang="en-US" baseline="0" dirty="0"/>
              <a:t> quick applications. </a:t>
            </a:r>
          </a:p>
          <a:p>
            <a:endParaRPr lang="en-US" dirty="0"/>
          </a:p>
          <a:p>
            <a:r>
              <a:rPr lang="en-US"/>
              <a:t>Why should you make performance a priority</a:t>
            </a:r>
            <a:r>
              <a:rPr lang="en-US" baseline="0"/>
              <a:t>?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316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like money, performance is for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378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Illustrate that if a site is slow,</a:t>
            </a:r>
            <a:r>
              <a:rPr lang="en-US" baseline="0" dirty="0"/>
              <a:t> you’re going to ditch that nonsense for a competitor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253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</a:t>
            </a:r>
            <a:r>
              <a:rPr lang="en-US" baseline="0" dirty="0"/>
              <a:t> is Money – page 20</a:t>
            </a:r>
          </a:p>
          <a:p>
            <a:r>
              <a:rPr lang="en-US" baseline="0" dirty="0"/>
              <a:t>Concentration Measured by EEG</a:t>
            </a:r>
          </a:p>
          <a:p>
            <a:endParaRPr lang="en-US" baseline="0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2011, CA Technologies commissioned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Foviance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customer experience consultancy, to conduct a series of lab experiments at Glasgow Caledonian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versity.11 The participants wore an EEG (electroencephalography) cap to monitor their brainwave activity while they performed routine online transactions.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pants completed tasks using either a 5 MB web connection or a connection that had been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cially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slowed down to 2 MB. 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Brainwave analysis from the experiment revealed that participants had to concentrate up to 50% more when using websites via the slower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When asked what they liked most and least about the websites they used during the study, participants frequently cited speed as a top concern: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Slow sites break flow</a:t>
            </a:r>
            <a:r>
              <a:rPr lang="en-US" baseline="0" dirty="0"/>
              <a:t> and cause the user to be stressed. </a:t>
            </a:r>
          </a:p>
          <a:p>
            <a:r>
              <a:rPr lang="en-US" baseline="0" dirty="0"/>
              <a:t>Think about how this impacts testing and development, as well customer adoption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864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about the perception</a:t>
            </a:r>
          </a:p>
          <a:p>
            <a:r>
              <a:rPr lang="en-US" dirty="0"/>
              <a:t>Doesn’t matter what the “recorded” speed is. It’s all about what the user perceives. </a:t>
            </a:r>
          </a:p>
          <a:p>
            <a:endParaRPr lang="en-US" dirty="0"/>
          </a:p>
          <a:p>
            <a:r>
              <a:rPr lang="en-US" dirty="0"/>
              <a:t>----------</a:t>
            </a:r>
          </a:p>
          <a:p>
            <a:r>
              <a:rPr lang="en-US" dirty="0"/>
              <a:t>Photo:</a:t>
            </a:r>
          </a:p>
          <a:p>
            <a:r>
              <a:rPr lang="en-US" dirty="0"/>
              <a:t>https://unsplash.com/@jwimmerli?utm_medium=referral&amp;utm_campaign=photographer-credit&amp;utm_content=creditBadge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ABA6-4D15-41D8-8914-EDE09F763D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686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3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99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313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7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7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46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67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670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76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69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441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A7AC5-6045-4418-8E60-F48788734473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57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ustinEwers/asp-net-performance-core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5815" y="509954"/>
            <a:ext cx="9645615" cy="1928446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Full Stack Performance Tuning </a:t>
            </a:r>
            <a:br>
              <a:rPr lang="en-US" dirty="0"/>
            </a:br>
            <a:r>
              <a:rPr lang="en-US" dirty="0"/>
              <a:t>with ASP.NET Core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415" y="4692284"/>
            <a:ext cx="10274533" cy="1655762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/>
              <a:t>Dustin J Ewers | Consultant @ Centare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Website: www.dustinewers.com </a:t>
            </a:r>
          </a:p>
          <a:p>
            <a:pPr algn="l"/>
            <a:r>
              <a:rPr lang="en-US" dirty="0"/>
              <a:t>Slides and Demos: https://github.com/DustinEwers/asp-net-performance-core</a:t>
            </a:r>
          </a:p>
          <a:p>
            <a:pPr algn="l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082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625874"/>
            <a:ext cx="10131425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i="1" dirty="0"/>
              <a:t>Two hundred and fifty milliseconds, either slower or faster, is close to the magic number for competitive advantage on the Web. </a:t>
            </a:r>
            <a:endParaRPr lang="en-US" sz="3600" dirty="0"/>
          </a:p>
          <a:p>
            <a:pPr marL="0" indent="0">
              <a:buNone/>
            </a:pPr>
            <a:r>
              <a:rPr lang="en-US" sz="2800" b="1" dirty="0"/>
              <a:t>—HARRY SHUM, </a:t>
            </a:r>
          </a:p>
          <a:p>
            <a:pPr marL="0" indent="0">
              <a:buNone/>
            </a:pPr>
            <a:r>
              <a:rPr lang="en-US" sz="2800" b="1" dirty="0"/>
              <a:t>EXECUTIVE VP OF TECHNOLOGY AND RESEARCH, MICROSOFT </a:t>
            </a:r>
            <a:endParaRPr lang="en-US" sz="28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62981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36538"/>
            <a:ext cx="10131425" cy="1456267"/>
          </a:xfrm>
        </p:spPr>
        <p:txBody>
          <a:bodyPr/>
          <a:lstStyle/>
          <a:p>
            <a:r>
              <a:rPr lang="en-US" dirty="0"/>
              <a:t>People </a:t>
            </a:r>
            <a:r>
              <a:rPr lang="en-US" sz="5400" b="1" dirty="0"/>
              <a:t>hate</a:t>
            </a:r>
            <a:r>
              <a:rPr lang="en-US" dirty="0"/>
              <a:t> slow sites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1" y="4675400"/>
            <a:ext cx="1103401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Survey:</a:t>
            </a:r>
          </a:p>
          <a:p>
            <a:r>
              <a:rPr lang="en-US" sz="3200" dirty="0"/>
              <a:t>71% of people regularly feel inconvenienced by slow web sites</a:t>
            </a:r>
          </a:p>
          <a:p>
            <a:r>
              <a:rPr lang="en-US" sz="3200" dirty="0"/>
              <a:t>&gt; 30% report increased performance related stress or anger</a:t>
            </a:r>
          </a:p>
        </p:txBody>
      </p:sp>
      <p:sp>
        <p:nvSpPr>
          <p:cNvPr id="3" name="AutoShape 2" descr="Image result for punching a hole in a compute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http://wac.450f.edgecastcdn.net/80450F/wyrk.com/files/2014/02/RS3925_135165692-sc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483" y="1330327"/>
            <a:ext cx="4969030" cy="331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1928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Slow sites are harder to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Study:</a:t>
            </a:r>
          </a:p>
          <a:p>
            <a:pPr marL="0" indent="0">
              <a:buNone/>
            </a:pPr>
            <a:r>
              <a:rPr lang="en-US" sz="3200" dirty="0"/>
              <a:t>5mb connection slowed to 2mb  </a:t>
            </a:r>
          </a:p>
          <a:p>
            <a:pPr marL="0" indent="0">
              <a:buNone/>
            </a:pPr>
            <a:r>
              <a:rPr lang="en-US" sz="3200" dirty="0"/>
              <a:t>Caused a </a:t>
            </a:r>
            <a:r>
              <a:rPr lang="en-US" sz="6600" dirty="0"/>
              <a:t>50% increase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in required concentration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2050" name="Picture 2" descr="http://coconutheadsets.com/wp-content/uploads/2009/12/sisyphu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08874" y="2065867"/>
            <a:ext cx="3482975" cy="3909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34421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/>
              <a:t>Do you want this to be your app?</a:t>
            </a:r>
          </a:p>
        </p:txBody>
      </p:sp>
      <p:pic>
        <p:nvPicPr>
          <p:cNvPr id="4" name="Picture 2" descr="https://i.ytimg.com/vi/VMJqIyW849s/hq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56669" y="1690688"/>
            <a:ext cx="6189688" cy="464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578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DB59E8-FF24-48C8-AF3F-D71115A00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6671" y="5718412"/>
            <a:ext cx="12385343" cy="957832"/>
          </a:xfrm>
          <a:solidFill>
            <a:schemeClr val="tx1">
              <a:lumMod val="85000"/>
              <a:lumOff val="15000"/>
              <a:alpha val="8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Performance is ____</a:t>
            </a:r>
          </a:p>
        </p:txBody>
      </p:sp>
    </p:spTree>
    <p:extLst>
      <p:ext uri="{BB962C8B-B14F-4D97-AF65-F5344CB8AC3E}">
        <p14:creationId xmlns:p14="http://schemas.microsoft.com/office/powerpoint/2010/main" val="2797524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228600"/>
            <a:ext cx="10131425" cy="1456267"/>
          </a:xfrm>
        </p:spPr>
        <p:txBody>
          <a:bodyPr/>
          <a:lstStyle/>
          <a:p>
            <a:r>
              <a:rPr lang="en-US" dirty="0"/>
              <a:t>What’s Fast?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1" y="1513417"/>
            <a:ext cx="10131425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0.1 second  = Instantaneous</a:t>
            </a:r>
          </a:p>
          <a:p>
            <a:pPr marL="0" indent="0">
              <a:buNone/>
            </a:pPr>
            <a:r>
              <a:rPr lang="en-US" sz="2800" dirty="0"/>
              <a:t>1 second = seamless</a:t>
            </a:r>
          </a:p>
          <a:p>
            <a:pPr marL="0" indent="0">
              <a:buNone/>
            </a:pPr>
            <a:r>
              <a:rPr lang="en-US" sz="2800" dirty="0"/>
              <a:t>1-10 seconds = keeps attention, (Danger Zone!)</a:t>
            </a:r>
          </a:p>
          <a:p>
            <a:pPr marL="0" indent="0">
              <a:buNone/>
            </a:pPr>
            <a:r>
              <a:rPr lang="en-US" sz="2800" dirty="0"/>
              <a:t>&gt; 10 seconds = loss of attention, (Hell no!)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Picture 6" descr="http://kids.nationalgeographic.com/content/dam/kids/photos/animals/Mammals/A-G/cheetah-running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9255" y="3721720"/>
            <a:ext cx="4275665" cy="240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680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people expect?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49% expect load times of 2 seconds or less, </a:t>
            </a:r>
          </a:p>
          <a:p>
            <a:pPr marL="0" indent="0">
              <a:buNone/>
            </a:pPr>
            <a:r>
              <a:rPr lang="en-US" sz="4000" dirty="0"/>
              <a:t>18% expect pages to load instantly </a:t>
            </a:r>
          </a:p>
        </p:txBody>
      </p:sp>
    </p:spTree>
    <p:extLst>
      <p:ext uri="{BB962C8B-B14F-4D97-AF65-F5344CB8AC3E}">
        <p14:creationId xmlns:p14="http://schemas.microsoft.com/office/powerpoint/2010/main" val="25064806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94BF1-E7A4-4FA8-8A58-41494EEF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Measure?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70ABB-5793-4937-B6A6-3617363B3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Individual Performance</a:t>
            </a:r>
          </a:p>
          <a:p>
            <a:pPr marL="0" indent="0">
              <a:buNone/>
            </a:pPr>
            <a:r>
              <a:rPr lang="en-US" dirty="0"/>
              <a:t>Aggregate Performance</a:t>
            </a:r>
          </a:p>
        </p:txBody>
      </p:sp>
    </p:spTree>
    <p:extLst>
      <p:ext uri="{BB962C8B-B14F-4D97-AF65-F5344CB8AC3E}">
        <p14:creationId xmlns:p14="http://schemas.microsoft.com/office/powerpoint/2010/main" val="33318390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7B18D-D241-4DFD-86B0-29A93402C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Use Realistic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7A770-5FD4-4CA9-9058-9D27BDDBA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59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DB59E8-FF24-48C8-AF3F-D71115A00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6671" y="5718412"/>
            <a:ext cx="12385343" cy="957832"/>
          </a:xfrm>
          <a:solidFill>
            <a:schemeClr val="tx1">
              <a:lumMod val="85000"/>
              <a:lumOff val="15000"/>
              <a:alpha val="8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Design for Speed</a:t>
            </a:r>
          </a:p>
        </p:txBody>
      </p:sp>
    </p:spTree>
    <p:extLst>
      <p:ext uri="{BB962C8B-B14F-4D97-AF65-F5344CB8AC3E}">
        <p14:creationId xmlns:p14="http://schemas.microsoft.com/office/powerpoint/2010/main" val="800005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663BE-E6FB-4243-B79E-8E95A6A35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6036" y="735439"/>
            <a:ext cx="8913980" cy="739409"/>
          </a:xfrm>
        </p:spPr>
        <p:txBody>
          <a:bodyPr>
            <a:noAutofit/>
          </a:bodyPr>
          <a:lstStyle/>
          <a:p>
            <a:r>
              <a:rPr lang="en-US" sz="6000" dirty="0"/>
              <a:t>Speak Up!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6AEFD-8590-43CE-BC6E-C64BEAA778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6034" y="1474848"/>
            <a:ext cx="8913981" cy="5189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(if you want to…)</a:t>
            </a:r>
          </a:p>
        </p:txBody>
      </p:sp>
      <p:pic>
        <p:nvPicPr>
          <p:cNvPr id="4" name="Picture 2" descr="https://images-na.ssl-images-amazon.com/images/I/51KSjQz8gwL.jpg">
            <a:extLst>
              <a:ext uri="{FF2B5EF4-FFF2-40B4-BE49-F238E27FC236}">
                <a16:creationId xmlns:a16="http://schemas.microsoft.com/office/drawing/2014/main" id="{56DC4EAF-7650-4702-A3C6-7029DD8339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772255" y="530501"/>
            <a:ext cx="2639704" cy="5796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0782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0C033-C125-498F-939D-0C33F13F7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Async Slow Processes</a:t>
            </a:r>
          </a:p>
        </p:txBody>
      </p:sp>
    </p:spTree>
    <p:extLst>
      <p:ext uri="{BB962C8B-B14F-4D97-AF65-F5344CB8AC3E}">
        <p14:creationId xmlns:p14="http://schemas.microsoft.com/office/powerpoint/2010/main" val="15550136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03" y="1265759"/>
            <a:ext cx="10343368" cy="20537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803" y="3488922"/>
            <a:ext cx="2822172" cy="2859490"/>
          </a:xfrm>
          <a:prstGeom prst="rect">
            <a:avLst/>
          </a:prstGeom>
        </p:spPr>
      </p:pic>
      <p:pic>
        <p:nvPicPr>
          <p:cNvPr id="9218" name="Picture 2" descr="http://www.theymakeicons.com/icon?id=11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15362" y="4020995"/>
            <a:ext cx="200025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http://www.gannett-cdn.com/experiments/usatoday/2014/11/airport-interactive/img/loader-white.gif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67933" y="3802274"/>
            <a:ext cx="2600799" cy="260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57687" y="260500"/>
            <a:ext cx="10515600" cy="835878"/>
          </a:xfrm>
        </p:spPr>
        <p:txBody>
          <a:bodyPr/>
          <a:lstStyle/>
          <a:p>
            <a:r>
              <a:rPr lang="en-US" dirty="0"/>
              <a:t>Progress Controls</a:t>
            </a:r>
          </a:p>
        </p:txBody>
      </p:sp>
    </p:spTree>
    <p:extLst>
      <p:ext uri="{BB962C8B-B14F-4D97-AF65-F5344CB8AC3E}">
        <p14:creationId xmlns:p14="http://schemas.microsoft.com/office/powerpoint/2010/main" val="32477107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D657E-7683-4EA7-AA79-F8C292BDC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Layers have a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E738E-2C0D-4295-AF8E-862D7ABD3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035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DB59E8-FF24-48C8-AF3F-D71115A00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6671" y="5718412"/>
            <a:ext cx="12385343" cy="957832"/>
          </a:xfrm>
          <a:solidFill>
            <a:schemeClr val="tx1">
              <a:lumMod val="85000"/>
              <a:lumOff val="15000"/>
              <a:alpha val="8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Client Side Concerns</a:t>
            </a:r>
          </a:p>
        </p:txBody>
      </p:sp>
    </p:spTree>
    <p:extLst>
      <p:ext uri="{BB962C8B-B14F-4D97-AF65-F5344CB8AC3E}">
        <p14:creationId xmlns:p14="http://schemas.microsoft.com/office/powerpoint/2010/main" val="1037684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Bundling and </a:t>
            </a:r>
            <a:r>
              <a:rPr lang="en-US" dirty="0" err="1"/>
              <a:t>Minification</a:t>
            </a:r>
            <a:r>
              <a:rPr lang="en-US" dirty="0"/>
              <a:t> (JS and CSS)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838200" y="1690688"/>
            <a:ext cx="58344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ASP.NET Bundle Files</a:t>
            </a:r>
          </a:p>
          <a:p>
            <a:pPr marL="0" indent="0">
              <a:buNone/>
            </a:pPr>
            <a:r>
              <a:rPr lang="en-US" sz="3200" dirty="0"/>
              <a:t>Webpack</a:t>
            </a:r>
          </a:p>
          <a:p>
            <a:pPr marL="0" indent="0">
              <a:buNone/>
            </a:pPr>
            <a:r>
              <a:rPr lang="en-US" sz="3200" dirty="0"/>
              <a:t>CLI Tools</a:t>
            </a:r>
          </a:p>
        </p:txBody>
      </p:sp>
    </p:spTree>
    <p:extLst>
      <p:ext uri="{BB962C8B-B14F-4D97-AF65-F5344CB8AC3E}">
        <p14:creationId xmlns:p14="http://schemas.microsoft.com/office/powerpoint/2010/main" val="1255250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Images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579961" cy="34474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What?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Reduce file size</a:t>
            </a:r>
          </a:p>
          <a:p>
            <a:pPr marL="0" indent="0">
              <a:buNone/>
            </a:pPr>
            <a:r>
              <a:rPr lang="en-US" sz="2400" dirty="0"/>
              <a:t>Reduce the number of requests</a:t>
            </a:r>
          </a:p>
          <a:p>
            <a:pPr marL="0" indent="0">
              <a:buNone/>
            </a:pPr>
            <a:r>
              <a:rPr lang="en-US" sz="2400" dirty="0"/>
              <a:t>Reduce the number of images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5773003" y="1825625"/>
            <a:ext cx="5834418" cy="3447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How?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Shrinking your images</a:t>
            </a:r>
          </a:p>
          <a:p>
            <a:pPr marL="0" indent="0">
              <a:buNone/>
            </a:pPr>
            <a:r>
              <a:rPr lang="en-US" sz="2400" dirty="0"/>
              <a:t>Image sprites</a:t>
            </a:r>
          </a:p>
          <a:p>
            <a:pPr marL="0" indent="0">
              <a:buNone/>
            </a:pPr>
            <a:r>
              <a:rPr lang="en-US" sz="2400" dirty="0"/>
              <a:t>Icon Font (</a:t>
            </a:r>
            <a:r>
              <a:rPr lang="en-US" sz="2400" dirty="0" err="1"/>
              <a:t>Glyphicons</a:t>
            </a:r>
            <a:r>
              <a:rPr lang="en-US" sz="2400" dirty="0"/>
              <a:t>/Font Awesome)</a:t>
            </a:r>
          </a:p>
        </p:txBody>
      </p:sp>
    </p:spTree>
    <p:extLst>
      <p:ext uri="{BB962C8B-B14F-4D97-AF65-F5344CB8AC3E}">
        <p14:creationId xmlns:p14="http://schemas.microsoft.com/office/powerpoint/2010/main" val="27448342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5FA64-C39F-4E2D-A8D6-0743304E0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Delivery Networks (CDNs)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92B428-11A1-443A-A4D7-C7A9289F5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88" y="2338651"/>
            <a:ext cx="10890812" cy="218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3658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DB59E8-FF24-48C8-AF3F-D71115A00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6671" y="5718412"/>
            <a:ext cx="12385343" cy="957832"/>
          </a:xfrm>
          <a:solidFill>
            <a:schemeClr val="tx1">
              <a:lumMod val="85000"/>
              <a:lumOff val="15000"/>
              <a:alpha val="8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APIs and MVC Code</a:t>
            </a:r>
          </a:p>
        </p:txBody>
      </p:sp>
    </p:spTree>
    <p:extLst>
      <p:ext uri="{BB962C8B-B14F-4D97-AF65-F5344CB8AC3E}">
        <p14:creationId xmlns:p14="http://schemas.microsoft.com/office/powerpoint/2010/main" val="1414858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B236F-A284-4A9F-BCC0-16D02E063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.NET Core vs. .NET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D9712-5093-40D3-AE73-B4054522B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3073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" y="5563474"/>
            <a:ext cx="12192000" cy="70788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 Perhaps we should </a:t>
            </a:r>
            <a:r>
              <a:rPr lang="en-US" sz="4000" b="1" dirty="0">
                <a:solidFill>
                  <a:schemeClr val="bg1"/>
                </a:solidFill>
              </a:rPr>
              <a:t>turn down</a:t>
            </a:r>
            <a:r>
              <a:rPr lang="en-US" sz="3200" b="1" dirty="0">
                <a:solidFill>
                  <a:schemeClr val="bg1"/>
                </a:solidFill>
              </a:rPr>
              <a:t> the logging level… </a:t>
            </a:r>
          </a:p>
        </p:txBody>
      </p:sp>
    </p:spTree>
    <p:extLst>
      <p:ext uri="{BB962C8B-B14F-4D97-AF65-F5344CB8AC3E}">
        <p14:creationId xmlns:p14="http://schemas.microsoft.com/office/powerpoint/2010/main" val="1209538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9598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3BA9F-CC08-4F55-82D8-7B97B3505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Response Caching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3897B8-3F1B-4517-B211-8A58ACDE8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43" y="1604429"/>
            <a:ext cx="5800557" cy="36105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063151-1139-416A-8DB1-36A784DE14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90688"/>
            <a:ext cx="5671164" cy="38788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99C3FD-3346-40CD-BED3-446470F6E78B}"/>
              </a:ext>
            </a:extLst>
          </p:cNvPr>
          <p:cNvSpPr txBox="1"/>
          <p:nvPr/>
        </p:nvSpPr>
        <p:spPr>
          <a:xfrm>
            <a:off x="295443" y="5068905"/>
            <a:ext cx="3123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HomeController.cs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0CC716-AAA1-4960-A828-34B23AA26CC7}"/>
              </a:ext>
            </a:extLst>
          </p:cNvPr>
          <p:cNvSpPr txBox="1"/>
          <p:nvPr/>
        </p:nvSpPr>
        <p:spPr>
          <a:xfrm>
            <a:off x="6096000" y="5566681"/>
            <a:ext cx="3123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Startup.cs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56545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29B4F-D963-47D1-8D2D-29A7CFC25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166" y="352248"/>
            <a:ext cx="3270161" cy="1399279"/>
          </a:xfrm>
        </p:spPr>
        <p:txBody>
          <a:bodyPr>
            <a:normAutofit/>
          </a:bodyPr>
          <a:lstStyle/>
          <a:p>
            <a:r>
              <a:rPr lang="en-US" dirty="0"/>
              <a:t>Caching </a:t>
            </a:r>
            <a:br>
              <a:rPr lang="en-US" dirty="0"/>
            </a:br>
            <a:r>
              <a:rPr lang="en-US" dirty="0"/>
              <a:t>Tag Helpers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0CDE09-12CE-4EE4-8188-C68732362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0327" y="496876"/>
            <a:ext cx="5744264" cy="586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0697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AD853-35AB-49EA-A369-F645B2656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Response Compression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E629F9-ABC9-43FF-A7D2-B49AE57CA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562100"/>
            <a:ext cx="114681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3622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F746B-961E-4285-A3AE-C849C4C94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Send Less Over the Wire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18559-7F8E-4EB8-9815-434A77EBA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806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DB59E8-FF24-48C8-AF3F-D71115A00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6671" y="5718412"/>
            <a:ext cx="12385343" cy="957832"/>
          </a:xfrm>
          <a:solidFill>
            <a:schemeClr val="tx1">
              <a:lumMod val="85000"/>
              <a:lumOff val="15000"/>
              <a:alpha val="8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Data Access</a:t>
            </a:r>
          </a:p>
        </p:txBody>
      </p:sp>
    </p:spTree>
    <p:extLst>
      <p:ext uri="{BB962C8B-B14F-4D97-AF65-F5344CB8AC3E}">
        <p14:creationId xmlns:p14="http://schemas.microsoft.com/office/powerpoint/2010/main" val="39443299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C223-3883-44D8-B499-34BCE7485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Consider a </a:t>
            </a:r>
            <a:r>
              <a:rPr lang="en-US" dirty="0" err="1"/>
              <a:t>MicroORM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A7E77-473E-42D1-95B4-1E6BD448C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2986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4BF11-9B26-4DFD-A81C-5149E313E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Caching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7BC95-BBCC-4586-9EEB-A3C2EC018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3843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8EAB6-2C07-4F10-B1CA-F7EAE0BD1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Include() Is Not Always Your Friend</a:t>
            </a:r>
          </a:p>
        </p:txBody>
      </p:sp>
    </p:spTree>
    <p:extLst>
      <p:ext uri="{BB962C8B-B14F-4D97-AF65-F5344CB8AC3E}">
        <p14:creationId xmlns:p14="http://schemas.microsoft.com/office/powerpoint/2010/main" val="15034266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CCEAF-42A7-4FE2-9239-5D3B809C7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Don’t Grab Unnecessary Data</a:t>
            </a:r>
          </a:p>
        </p:txBody>
      </p:sp>
    </p:spTree>
    <p:extLst>
      <p:ext uri="{BB962C8B-B14F-4D97-AF65-F5344CB8AC3E}">
        <p14:creationId xmlns:p14="http://schemas.microsoft.com/office/powerpoint/2010/main" val="22541499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DB59E8-FF24-48C8-AF3F-D71115A00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6672" y="782595"/>
            <a:ext cx="12385343" cy="1502342"/>
          </a:xfrm>
          <a:noFill/>
          <a:ln w="19050">
            <a:noFill/>
          </a:ln>
        </p:spPr>
        <p:txBody>
          <a:bodyPr>
            <a:normAutofit/>
          </a:bodyPr>
          <a:lstStyle/>
          <a:p>
            <a:r>
              <a:rPr lang="en-US" sz="9600" u="sng" dirty="0">
                <a:solidFill>
                  <a:schemeClr val="bg1">
                    <a:lumMod val="95000"/>
                  </a:schemeClr>
                </a:solidFill>
              </a:rPr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B3DDC-4E1D-4B0E-B8EA-E2A944215B49}"/>
              </a:ext>
            </a:extLst>
          </p:cNvPr>
          <p:cNvSpPr txBox="1">
            <a:spLocks/>
          </p:cNvSpPr>
          <p:nvPr/>
        </p:nvSpPr>
        <p:spPr>
          <a:xfrm>
            <a:off x="838200" y="2743199"/>
            <a:ext cx="10515600" cy="343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bg1">
                    <a:lumMod val="95000"/>
                  </a:schemeClr>
                </a:solidFill>
              </a:rPr>
              <a:t>Be proactive</a:t>
            </a:r>
          </a:p>
          <a:p>
            <a:r>
              <a:rPr lang="en-US" sz="5400" dirty="0">
                <a:solidFill>
                  <a:schemeClr val="bg1">
                    <a:lumMod val="95000"/>
                  </a:schemeClr>
                </a:solidFill>
              </a:rPr>
              <a:t>Measure everything</a:t>
            </a:r>
          </a:p>
          <a:p>
            <a:r>
              <a:rPr lang="en-US" sz="5400" dirty="0">
                <a:solidFill>
                  <a:schemeClr val="bg1">
                    <a:lumMod val="95000"/>
                  </a:schemeClr>
                </a:solidFill>
              </a:rPr>
              <a:t>Be conscious</a:t>
            </a:r>
          </a:p>
        </p:txBody>
      </p:sp>
    </p:spTree>
    <p:extLst>
      <p:ext uri="{BB962C8B-B14F-4D97-AF65-F5344CB8AC3E}">
        <p14:creationId xmlns:p14="http://schemas.microsoft.com/office/powerpoint/2010/main" val="755342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80D3C-F39A-4AF5-9492-B1B71539E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D16C0-DCF2-482E-A0E6-EB1FBE62D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066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Choice is Yours.</a:t>
            </a:r>
          </a:p>
        </p:txBody>
      </p:sp>
      <p:pic>
        <p:nvPicPr>
          <p:cNvPr id="1026" name="Picture 2" descr="https://i.ytimg.com/vi/VMJqIyW849s/hq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4572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kids.nationalgeographic.com/content/dam/kids/photos/animals/Mammals/A-G/cheetah-runni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58362" y="1690688"/>
            <a:ext cx="6109109" cy="3436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89091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5816" y="509954"/>
            <a:ext cx="9144000" cy="1928446"/>
          </a:xfrm>
        </p:spPr>
        <p:txBody>
          <a:bodyPr/>
          <a:lstStyle/>
          <a:p>
            <a:pPr algn="l"/>
            <a:r>
              <a:rPr lang="en-US" dirty="0"/>
              <a:t>Full Stack Performance Tuning with ASP.NET Core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416" y="4692284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Dustin J Ewers | Consultant @ Centare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Website: www.dustinewers.com </a:t>
            </a:r>
          </a:p>
          <a:p>
            <a:pPr algn="l"/>
            <a:r>
              <a:rPr lang="en-US" dirty="0">
                <a:hlinkClick r:id="rId2"/>
              </a:rPr>
              <a:t>https://github.com/DustinEwers/asp-net-performance-core</a:t>
            </a:r>
            <a:endParaRPr lang="en-US" dirty="0"/>
          </a:p>
          <a:p>
            <a:pPr algn="l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379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alphaModFix amt="92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EBEE-DE48-4E8C-9B47-93A0EFB64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52" y="2766219"/>
            <a:ext cx="3834246" cy="1325563"/>
          </a:xfrm>
        </p:spPr>
        <p:txBody>
          <a:bodyPr>
            <a:normAutofit fontScale="90000"/>
          </a:bodyPr>
          <a:lstStyle/>
          <a:p>
            <a:r>
              <a:rPr lang="en-US" sz="7300" dirty="0">
                <a:solidFill>
                  <a:schemeClr val="bg1">
                    <a:lumMod val="95000"/>
                  </a:schemeClr>
                </a:solidFill>
              </a:rPr>
              <a:t>Roadmap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7A095D9-63A6-443E-A79B-06030250D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7344" y="1253331"/>
            <a:ext cx="6846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Why?</a:t>
            </a:r>
          </a:p>
          <a:p>
            <a:pPr marL="0" indent="0">
              <a:buNone/>
            </a:pP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What?</a:t>
            </a:r>
          </a:p>
          <a:p>
            <a:pPr marL="0" indent="0">
              <a:buNone/>
            </a:pP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Design Considerations</a:t>
            </a:r>
          </a:p>
          <a:p>
            <a:pPr marL="0" indent="0">
              <a:buNone/>
            </a:pP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Client Side Concerns</a:t>
            </a:r>
          </a:p>
          <a:p>
            <a:pPr marL="0" indent="0">
              <a:buNone/>
            </a:pP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APIs and MVC Code</a:t>
            </a:r>
          </a:p>
          <a:p>
            <a:pPr marL="0" indent="0">
              <a:buNone/>
            </a:pP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Data Access</a:t>
            </a:r>
          </a:p>
          <a:p>
            <a:pPr marL="0" indent="0">
              <a:buNone/>
            </a:pPr>
            <a:endParaRPr lang="en-US" sz="40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425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DB59E8-FF24-48C8-AF3F-D71115A00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6671" y="5718412"/>
            <a:ext cx="12385343" cy="957832"/>
          </a:xfrm>
          <a:solidFill>
            <a:schemeClr val="tx1">
              <a:lumMod val="85000"/>
              <a:lumOff val="15000"/>
              <a:alpha val="8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Why Bother?</a:t>
            </a:r>
          </a:p>
        </p:txBody>
      </p:sp>
    </p:spTree>
    <p:extLst>
      <p:ext uri="{BB962C8B-B14F-4D97-AF65-F5344CB8AC3E}">
        <p14:creationId xmlns:p14="http://schemas.microsoft.com/office/powerpoint/2010/main" val="4235040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250" y="254000"/>
            <a:ext cx="74295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030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 Performance Improvements = Big Bucks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Walmart – every 1 second of load time = +2% conversion rate</a:t>
            </a:r>
          </a:p>
          <a:p>
            <a:pPr marL="0" indent="0">
              <a:buNone/>
            </a:pPr>
            <a:r>
              <a:rPr lang="en-US" sz="2800" dirty="0"/>
              <a:t>Walmart – every 100 </a:t>
            </a:r>
            <a:r>
              <a:rPr lang="en-US" sz="2800" dirty="0" err="1"/>
              <a:t>ms</a:t>
            </a:r>
            <a:r>
              <a:rPr lang="en-US" sz="2800" dirty="0"/>
              <a:t> = +1% revenue</a:t>
            </a:r>
          </a:p>
          <a:p>
            <a:pPr marL="0" indent="0">
              <a:buNone/>
            </a:pPr>
            <a:r>
              <a:rPr lang="en-US" sz="2800" dirty="0"/>
              <a:t>Staples.com – 1 second = +10% conversion rate</a:t>
            </a:r>
          </a:p>
          <a:p>
            <a:pPr marL="0" indent="0">
              <a:buNone/>
            </a:pPr>
            <a:r>
              <a:rPr lang="en-US" sz="2800" dirty="0"/>
              <a:t>Mozilla – 2.2 seconds = +15.4% downloads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</p:sld>
</file>

<file path=ppt/theme/theme1.xml><?xml version="1.0" encoding="utf-8"?>
<a:theme xmlns:a="http://schemas.openxmlformats.org/drawingml/2006/main" name="MaterialPP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erialPPtheme" id="{49627983-3D9C-4C97-A37A-5558417AFE27}" vid="{BB3ACB18-27AF-487F-BF50-81A71D1597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MaterialPPtheme</Template>
  <TotalTime>2041</TotalTime>
  <Words>1793</Words>
  <Application>Microsoft Office PowerPoint</Application>
  <PresentationFormat>Widescreen</PresentationFormat>
  <Paragraphs>294</Paragraphs>
  <Slides>41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Franklin Gothic Book</vt:lpstr>
      <vt:lpstr>Franklin Gothic Medium</vt:lpstr>
      <vt:lpstr>MaterialPPtheme</vt:lpstr>
      <vt:lpstr>Full Stack Performance Tuning  with ASP.NET Core</vt:lpstr>
      <vt:lpstr>Speak Up!</vt:lpstr>
      <vt:lpstr>PowerPoint Presentation</vt:lpstr>
      <vt:lpstr>Background</vt:lpstr>
      <vt:lpstr>Roadmap</vt:lpstr>
      <vt:lpstr>Why Bother?</vt:lpstr>
      <vt:lpstr>PowerPoint Presentation</vt:lpstr>
      <vt:lpstr>PowerPoint Presentation</vt:lpstr>
      <vt:lpstr>Small Performance Improvements = Big Bucks</vt:lpstr>
      <vt:lpstr>PowerPoint Presentation</vt:lpstr>
      <vt:lpstr>People hate slow sites</vt:lpstr>
      <vt:lpstr>Slow sites are harder to use</vt:lpstr>
      <vt:lpstr>Do you want this to be your app?</vt:lpstr>
      <vt:lpstr>Performance is ____</vt:lpstr>
      <vt:lpstr>What’s Fast?</vt:lpstr>
      <vt:lpstr>What do people expect?</vt:lpstr>
      <vt:lpstr>How to Measure?</vt:lpstr>
      <vt:lpstr>Use Realistic Data</vt:lpstr>
      <vt:lpstr>Design for Speed</vt:lpstr>
      <vt:lpstr>Async Slow Processes</vt:lpstr>
      <vt:lpstr>Progress Controls</vt:lpstr>
      <vt:lpstr>Layers have a cost</vt:lpstr>
      <vt:lpstr>Client Side Concerns</vt:lpstr>
      <vt:lpstr>Bundling and Minification (JS and CSS)</vt:lpstr>
      <vt:lpstr>Dealing with Images</vt:lpstr>
      <vt:lpstr>Content Delivery Networks (CDNs)</vt:lpstr>
      <vt:lpstr>APIs and MVC Code</vt:lpstr>
      <vt:lpstr>.NET Core vs. .NET</vt:lpstr>
      <vt:lpstr>PowerPoint Presentation</vt:lpstr>
      <vt:lpstr>Response Caching</vt:lpstr>
      <vt:lpstr>Caching  Tag Helpers</vt:lpstr>
      <vt:lpstr>Response Compression</vt:lpstr>
      <vt:lpstr>Send Less Over the Wire</vt:lpstr>
      <vt:lpstr>Data Access</vt:lpstr>
      <vt:lpstr>Consider a MicroORM</vt:lpstr>
      <vt:lpstr>Data Caching</vt:lpstr>
      <vt:lpstr>Include() Is Not Always Your Friend</vt:lpstr>
      <vt:lpstr>Don’t Grab Unnecessary Data</vt:lpstr>
      <vt:lpstr>Takeaways</vt:lpstr>
      <vt:lpstr>The Choice is Yours.</vt:lpstr>
      <vt:lpstr>Full Stack Performance Tuning with ASP.NET Core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Fullstack Performance Tuning with ASP.NET Core</dc:title>
  <dc:creator>Dustin Ewers</dc:creator>
  <cp:lastModifiedBy>Dustin Ewers</cp:lastModifiedBy>
  <cp:revision>2</cp:revision>
  <dcterms:created xsi:type="dcterms:W3CDTF">2012-07-27T01:16:44Z</dcterms:created>
  <dcterms:modified xsi:type="dcterms:W3CDTF">2018-06-23T15:02:39Z</dcterms:modified>
</cp:coreProperties>
</file>

<file path=docProps/thumbnail.jpeg>
</file>